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C0E389-85BA-4791-8292-7E9E980C9ADC}" type="datetimeFigureOut">
              <a:rPr lang="en-US" smtClean="0"/>
              <a:t>3/17/2010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83E214-9A07-43D8-978A-F4E43121404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983E214-9A07-43D8-978A-F4E431214047}"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06774A-A65F-4305-A467-9AC5B95B92C5}"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6774A-A65F-4305-A467-9AC5B95B92C5}"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6774A-A65F-4305-A467-9AC5B95B92C5}"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06774A-A65F-4305-A467-9AC5B95B92C5}"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06774A-A65F-4305-A467-9AC5B95B92C5}" type="datetimeFigureOut">
              <a:rPr lang="en-US" smtClean="0"/>
              <a:t>3/17/2010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06774A-A65F-4305-A467-9AC5B95B92C5}"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06774A-A65F-4305-A467-9AC5B95B92C5}" type="datetimeFigureOut">
              <a:rPr lang="en-US" smtClean="0"/>
              <a:t>3/17/2010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06774A-A65F-4305-A467-9AC5B95B92C5}" type="datetimeFigureOut">
              <a:rPr lang="en-US" smtClean="0"/>
              <a:t>3/17/2010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06774A-A65F-4305-A467-9AC5B95B92C5}" type="datetimeFigureOut">
              <a:rPr lang="en-US" smtClean="0"/>
              <a:t>3/17/2010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6774A-A65F-4305-A467-9AC5B95B92C5}"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06774A-A65F-4305-A467-9AC5B95B92C5}" type="datetimeFigureOut">
              <a:rPr lang="en-US" smtClean="0"/>
              <a:t>3/17/2010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F0F82F-3CE9-46A5-9D8C-E682417E98F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06774A-A65F-4305-A467-9AC5B95B92C5}" type="datetimeFigureOut">
              <a:rPr lang="en-US" smtClean="0"/>
              <a:t>3/17/2010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F0F82F-3CE9-46A5-9D8C-E682417E98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22 and 23</a:t>
            </a:r>
            <a:endParaRPr lang="en-US" dirty="0"/>
          </a:p>
        </p:txBody>
      </p:sp>
      <p:sp>
        <p:nvSpPr>
          <p:cNvPr id="3" name="Subtitle 2"/>
          <p:cNvSpPr>
            <a:spLocks noGrp="1"/>
          </p:cNvSpPr>
          <p:nvPr>
            <p:ph type="subTitle" idx="1"/>
          </p:nvPr>
        </p:nvSpPr>
        <p:spPr/>
        <p:txBody>
          <a:bodyPr/>
          <a:lstStyle/>
          <a:p>
            <a:r>
              <a:rPr lang="en-US" dirty="0" smtClean="0"/>
              <a:t>Review</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idx="1"/>
          </p:nvPr>
        </p:nvSpPr>
        <p:spPr/>
        <p:txBody>
          <a:bodyPr/>
          <a:lstStyle/>
          <a:p>
            <a:r>
              <a:rPr lang="en-US" dirty="0" smtClean="0"/>
              <a:t>Who was the first American to earn the Nobel Prize for Peace?</a:t>
            </a:r>
          </a:p>
          <a:p>
            <a:pPr marL="514350" indent="-514350">
              <a:buFont typeface="+mj-lt"/>
              <a:buAutoNum type="alphaUcPeriod"/>
            </a:pPr>
            <a:r>
              <a:rPr lang="en-US" dirty="0" err="1" smtClean="0"/>
              <a:t>Linus</a:t>
            </a:r>
            <a:r>
              <a:rPr lang="en-US" dirty="0" smtClean="0"/>
              <a:t> Pauling</a:t>
            </a:r>
          </a:p>
          <a:p>
            <a:pPr marL="514350" indent="-514350">
              <a:buFont typeface="+mj-lt"/>
              <a:buAutoNum type="alphaUcPeriod"/>
            </a:pPr>
            <a:r>
              <a:rPr lang="en-US" dirty="0" smtClean="0"/>
              <a:t>Henry Kissinger</a:t>
            </a:r>
          </a:p>
          <a:p>
            <a:pPr marL="514350" indent="-514350">
              <a:buFont typeface="+mj-lt"/>
              <a:buAutoNum type="alphaUcPeriod"/>
            </a:pPr>
            <a:r>
              <a:rPr lang="en-US" dirty="0" smtClean="0"/>
              <a:t>Theodore Roosevelt</a:t>
            </a:r>
          </a:p>
          <a:p>
            <a:pPr marL="514350" indent="-514350">
              <a:buFont typeface="+mj-lt"/>
              <a:buAutoNum type="alphaUcPeriod"/>
            </a:pPr>
            <a:r>
              <a:rPr lang="en-US" dirty="0" smtClean="0"/>
              <a:t>Woodrow Wilson</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Theodore Roosevelt entered into secret negotiations to arrange for peace in East Asia. The compromise resulted in all of the following </a:t>
            </a:r>
            <a:r>
              <a:rPr lang="en-US" i="1" dirty="0" smtClean="0"/>
              <a:t>except</a:t>
            </a:r>
            <a:endParaRPr lang="en-US" dirty="0" smtClean="0"/>
          </a:p>
          <a:p>
            <a:pPr marL="514350" indent="-514350">
              <a:buFont typeface="+mj-lt"/>
              <a:buAutoNum type="alphaUcPeriod"/>
            </a:pPr>
            <a:r>
              <a:rPr lang="en-US" dirty="0" smtClean="0"/>
              <a:t>Japan was awarded the chief prize of Korea and also was allowed to control the southern part of Sakhalin Island, Port Arthur, and the South Manchurian Railroad</a:t>
            </a:r>
          </a:p>
          <a:p>
            <a:pPr marL="514350" indent="-514350">
              <a:buFont typeface="+mj-lt"/>
              <a:buAutoNum type="alphaUcPeriod"/>
            </a:pPr>
            <a:r>
              <a:rPr lang="en-US" dirty="0" smtClean="0"/>
              <a:t>Russia was required to pay Japan a huge indemnity and turned control of Siberia over to Japan</a:t>
            </a:r>
          </a:p>
          <a:p>
            <a:pPr marL="514350" indent="-514350">
              <a:buFont typeface="+mj-lt"/>
              <a:buAutoNum type="alphaUcPeriod"/>
            </a:pPr>
            <a:r>
              <a:rPr lang="en-US" dirty="0" smtClean="0"/>
              <a:t>China’s territorial integrity was protected by inducing the armies of both Russia and Japan to abandon Manchuria</a:t>
            </a:r>
          </a:p>
          <a:p>
            <a:pPr marL="514350" indent="-514350">
              <a:buFont typeface="+mj-lt"/>
              <a:buAutoNum type="alphaUcPeriod"/>
            </a:pPr>
            <a:r>
              <a:rPr lang="en-US" dirty="0" smtClean="0"/>
              <a:t>Japan was favored by perpetuating its control over most of the territories it had won during the brief Russo-Japanese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idx="1"/>
          </p:nvPr>
        </p:nvSpPr>
        <p:spPr/>
        <p:txBody>
          <a:bodyPr/>
          <a:lstStyle/>
          <a:p>
            <a:r>
              <a:rPr lang="en-US" dirty="0" smtClean="0"/>
              <a:t>The Mexican Revolution broke out in 1920 when dictator </a:t>
            </a:r>
            <a:r>
              <a:rPr lang="en-US" dirty="0" err="1" smtClean="0"/>
              <a:t>Porfirio</a:t>
            </a:r>
            <a:r>
              <a:rPr lang="en-US" dirty="0" smtClean="0"/>
              <a:t> Diaz, who had ruled for thirty-four years, was overthrown by democratic forces led by</a:t>
            </a:r>
          </a:p>
          <a:p>
            <a:pPr marL="514350" indent="-514350">
              <a:buFont typeface="+mj-lt"/>
              <a:buAutoNum type="alphaUcPeriod"/>
            </a:pPr>
            <a:r>
              <a:rPr lang="en-US" dirty="0" smtClean="0"/>
              <a:t>Francisco Madero</a:t>
            </a:r>
          </a:p>
          <a:p>
            <a:pPr marL="514350" indent="-514350">
              <a:buFont typeface="+mj-lt"/>
              <a:buAutoNum type="alphaUcPeriod"/>
            </a:pPr>
            <a:r>
              <a:rPr lang="en-US" dirty="0" smtClean="0"/>
              <a:t>Jose Santos </a:t>
            </a:r>
            <a:r>
              <a:rPr lang="en-US" dirty="0" err="1" smtClean="0"/>
              <a:t>Zelaya</a:t>
            </a:r>
            <a:endParaRPr lang="en-US" dirty="0" smtClean="0"/>
          </a:p>
          <a:p>
            <a:pPr marL="514350" indent="-514350">
              <a:buFont typeface="+mj-lt"/>
              <a:buAutoNum type="alphaUcPeriod"/>
            </a:pPr>
            <a:r>
              <a:rPr lang="en-US" dirty="0" err="1" smtClean="0"/>
              <a:t>Victoriano</a:t>
            </a:r>
            <a:r>
              <a:rPr lang="en-US" dirty="0" smtClean="0"/>
              <a:t> Huerta</a:t>
            </a:r>
          </a:p>
          <a:p>
            <a:pPr marL="514350" indent="-514350">
              <a:buFont typeface="+mj-lt"/>
              <a:buAutoNum type="alphaUcPeriod"/>
            </a:pPr>
            <a:r>
              <a:rPr lang="en-US" dirty="0" smtClean="0"/>
              <a:t>Francisco “</a:t>
            </a:r>
            <a:r>
              <a:rPr lang="en-US" dirty="0" err="1" smtClean="0"/>
              <a:t>Pancho</a:t>
            </a:r>
            <a:r>
              <a:rPr lang="en-US" dirty="0" smtClean="0"/>
              <a:t>” Villa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1" end="1"/>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12</a:t>
            </a:r>
            <a:endParaRPr lang="en-US" dirty="0"/>
          </a:p>
        </p:txBody>
      </p:sp>
      <p:sp>
        <p:nvSpPr>
          <p:cNvPr id="3" name="Content Placeholder 2"/>
          <p:cNvSpPr>
            <a:spLocks noGrp="1"/>
          </p:cNvSpPr>
          <p:nvPr>
            <p:ph idx="1"/>
          </p:nvPr>
        </p:nvSpPr>
        <p:spPr/>
        <p:txBody>
          <a:bodyPr/>
          <a:lstStyle/>
          <a:p>
            <a:r>
              <a:rPr lang="en-US" dirty="0" smtClean="0"/>
              <a:t>The author of </a:t>
            </a:r>
            <a:r>
              <a:rPr lang="en-US" i="1" dirty="0" smtClean="0"/>
              <a:t>The Influence of Sea Power upon History</a:t>
            </a:r>
            <a:r>
              <a:rPr lang="en-US" dirty="0" smtClean="0"/>
              <a:t> was</a:t>
            </a:r>
          </a:p>
          <a:p>
            <a:pPr marL="514350" indent="-514350">
              <a:buFont typeface="+mj-lt"/>
              <a:buAutoNum type="alphaUcPeriod"/>
            </a:pPr>
            <a:r>
              <a:rPr lang="en-US" dirty="0" smtClean="0"/>
              <a:t>Theodore Roosevelt</a:t>
            </a:r>
          </a:p>
          <a:p>
            <a:pPr marL="514350" indent="-514350">
              <a:buFont typeface="+mj-lt"/>
              <a:buAutoNum type="alphaUcPeriod"/>
            </a:pPr>
            <a:r>
              <a:rPr lang="en-US" dirty="0" smtClean="0"/>
              <a:t>William McKinley</a:t>
            </a:r>
          </a:p>
          <a:p>
            <a:pPr marL="514350" indent="-514350">
              <a:buFont typeface="+mj-lt"/>
              <a:buAutoNum type="alphaUcPeriod"/>
            </a:pPr>
            <a:r>
              <a:rPr lang="en-US" dirty="0" smtClean="0"/>
              <a:t>Frederick Jackson Turner</a:t>
            </a:r>
          </a:p>
          <a:p>
            <a:pPr marL="514350" indent="-514350">
              <a:buFont typeface="+mj-lt"/>
              <a:buAutoNum type="alphaUcPeriod"/>
            </a:pPr>
            <a:r>
              <a:rPr lang="en-US" dirty="0" smtClean="0"/>
              <a:t>Alfred Thayer Mahan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13</a:t>
            </a:r>
            <a:endParaRPr lang="en-US" dirty="0"/>
          </a:p>
        </p:txBody>
      </p:sp>
      <p:sp>
        <p:nvSpPr>
          <p:cNvPr id="3" name="Content Placeholder 2"/>
          <p:cNvSpPr>
            <a:spLocks noGrp="1"/>
          </p:cNvSpPr>
          <p:nvPr>
            <p:ph idx="1"/>
          </p:nvPr>
        </p:nvSpPr>
        <p:spPr/>
        <p:txBody>
          <a:bodyPr/>
          <a:lstStyle/>
          <a:p>
            <a:r>
              <a:rPr lang="en-US" dirty="0" smtClean="0"/>
              <a:t>Which president brought the most impressive foreign policy credentials to the White House?</a:t>
            </a:r>
          </a:p>
          <a:p>
            <a:pPr marL="514350" indent="-514350">
              <a:buFont typeface="+mj-lt"/>
              <a:buAutoNum type="alphaUcPeriod"/>
            </a:pPr>
            <a:r>
              <a:rPr lang="en-US" dirty="0" smtClean="0"/>
              <a:t>Theodore Roosevelt</a:t>
            </a:r>
          </a:p>
          <a:p>
            <a:pPr marL="514350" indent="-514350">
              <a:buFont typeface="+mj-lt"/>
              <a:buAutoNum type="alphaUcPeriod"/>
            </a:pPr>
            <a:r>
              <a:rPr lang="en-US" dirty="0" smtClean="0"/>
              <a:t>William McKinley</a:t>
            </a:r>
          </a:p>
          <a:p>
            <a:pPr marL="514350" indent="-514350">
              <a:buFont typeface="+mj-lt"/>
              <a:buAutoNum type="alphaUcPeriod"/>
            </a:pPr>
            <a:r>
              <a:rPr lang="en-US" dirty="0" smtClean="0"/>
              <a:t>William Howard Taft</a:t>
            </a:r>
          </a:p>
          <a:p>
            <a:pPr marL="514350" indent="-514350">
              <a:buFont typeface="+mj-lt"/>
              <a:buAutoNum type="alphaUcPeriod"/>
            </a:pPr>
            <a:r>
              <a:rPr lang="en-US" dirty="0" smtClean="0"/>
              <a:t>Woodrow Wilson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14</a:t>
            </a:r>
            <a:endParaRPr lang="en-US" dirty="0"/>
          </a:p>
        </p:txBody>
      </p:sp>
      <p:sp>
        <p:nvSpPr>
          <p:cNvPr id="3" name="Content Placeholder 2"/>
          <p:cNvSpPr>
            <a:spLocks noGrp="1"/>
          </p:cNvSpPr>
          <p:nvPr>
            <p:ph idx="1"/>
          </p:nvPr>
        </p:nvSpPr>
        <p:spPr/>
        <p:txBody>
          <a:bodyPr/>
          <a:lstStyle/>
          <a:p>
            <a:r>
              <a:rPr lang="en-US" dirty="0" smtClean="0"/>
              <a:t>When the U.S. annexed Puerto Rico, the intent was to</a:t>
            </a:r>
          </a:p>
          <a:p>
            <a:pPr marL="514350" indent="-514350">
              <a:buFont typeface="+mj-lt"/>
              <a:buAutoNum type="alphaUcPeriod"/>
            </a:pPr>
            <a:r>
              <a:rPr lang="en-US" dirty="0" smtClean="0"/>
              <a:t>Allow Puerto Ricans to govern themselves</a:t>
            </a:r>
          </a:p>
          <a:p>
            <a:pPr marL="514350" indent="-514350">
              <a:buFont typeface="+mj-lt"/>
              <a:buAutoNum type="alphaUcPeriod"/>
            </a:pPr>
            <a:r>
              <a:rPr lang="en-US" dirty="0" smtClean="0"/>
              <a:t>Encourage Puerto Rico to seek statehood</a:t>
            </a:r>
          </a:p>
          <a:p>
            <a:pPr marL="514350" indent="-514350">
              <a:buFont typeface="+mj-lt"/>
              <a:buAutoNum type="alphaUcPeriod"/>
            </a:pPr>
            <a:r>
              <a:rPr lang="en-US" dirty="0" smtClean="0"/>
              <a:t>Rule the island and its inhabitants</a:t>
            </a:r>
          </a:p>
          <a:p>
            <a:pPr marL="514350" indent="-514350">
              <a:buFont typeface="+mj-lt"/>
              <a:buAutoNum type="alphaUcPeriod"/>
            </a:pPr>
            <a:r>
              <a:rPr lang="en-US" dirty="0" smtClean="0"/>
              <a:t>Establish cooperative governance between the U.S. and Puerto Rico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4" end="4"/>
                                            </p:txEl>
                                          </p:spTgt>
                                        </p:tgtEl>
                                        <p:attrNameLst>
                                          <p:attrName>style.fontStyle</p:attrName>
                                        </p:attrNameLst>
                                      </p:cBhvr>
                                      <p:to>
                                        <p:strVal val="normal"/>
                                      </p:to>
                                    </p:set>
                                    <p:set>
                                      <p:cBhvr override="childStyle">
                                        <p:cTn id="7" dur="indefinite"/>
                                        <p:tgtEl>
                                          <p:spTgt spid="3">
                                            <p:txEl>
                                              <p:pRg st="4" end="4"/>
                                            </p:txEl>
                                          </p:spTgt>
                                        </p:tgtEl>
                                        <p:attrNameLst>
                                          <p:attrName>style.fontWeight</p:attrName>
                                        </p:attrNameLst>
                                      </p:cBhvr>
                                      <p:to>
                                        <p:strVal val="bold"/>
                                      </p:to>
                                    </p:set>
                                    <p:set>
                                      <p:cBhvr override="childStyle">
                                        <p:cTn id="8" dur="indefinite"/>
                                        <p:tgtEl>
                                          <p:spTgt spid="3">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15</a:t>
            </a:r>
            <a:endParaRPr lang="en-US" dirty="0"/>
          </a:p>
        </p:txBody>
      </p:sp>
      <p:sp>
        <p:nvSpPr>
          <p:cNvPr id="3" name="Content Placeholder 2"/>
          <p:cNvSpPr>
            <a:spLocks noGrp="1"/>
          </p:cNvSpPr>
          <p:nvPr>
            <p:ph idx="1"/>
          </p:nvPr>
        </p:nvSpPr>
        <p:spPr/>
        <p:txBody>
          <a:bodyPr/>
          <a:lstStyle/>
          <a:p>
            <a:r>
              <a:rPr lang="en-US" dirty="0" smtClean="0"/>
              <a:t>U.S. foreign policy in the Western Hemisphere after 1900 was </a:t>
            </a:r>
          </a:p>
          <a:p>
            <a:pPr marL="514350" indent="-514350">
              <a:buFont typeface="+mj-lt"/>
              <a:buAutoNum type="alphaUcPeriod"/>
            </a:pPr>
            <a:r>
              <a:rPr lang="en-US" dirty="0" smtClean="0"/>
              <a:t>Defensive—geared toward limiting European influence </a:t>
            </a:r>
            <a:endParaRPr lang="en-US" dirty="0"/>
          </a:p>
          <a:p>
            <a:pPr marL="514350" indent="-514350">
              <a:buFont typeface="+mj-lt"/>
              <a:buAutoNum type="alphaUcPeriod"/>
            </a:pPr>
            <a:r>
              <a:rPr lang="en-US" dirty="0" smtClean="0"/>
              <a:t>Isolationist</a:t>
            </a:r>
          </a:p>
          <a:p>
            <a:pPr marL="514350" indent="-514350">
              <a:buFont typeface="+mj-lt"/>
              <a:buAutoNum type="alphaUcPeriod"/>
            </a:pPr>
            <a:r>
              <a:rPr lang="en-US" dirty="0" smtClean="0"/>
              <a:t>Offensive—geared toward expanding American influence</a:t>
            </a:r>
          </a:p>
          <a:p>
            <a:pPr marL="514350" indent="-514350">
              <a:buFont typeface="+mj-lt"/>
              <a:buAutoNum type="alphaUcPeriod"/>
            </a:pPr>
            <a:r>
              <a:rPr lang="en-US" dirty="0" smtClean="0"/>
              <a:t>Never criticized by the U.S. citizens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16</a:t>
            </a:r>
            <a:endParaRPr lang="en-US" dirty="0"/>
          </a:p>
        </p:txBody>
      </p:sp>
      <p:sp>
        <p:nvSpPr>
          <p:cNvPr id="3" name="Content Placeholder 2"/>
          <p:cNvSpPr>
            <a:spLocks noGrp="1"/>
          </p:cNvSpPr>
          <p:nvPr>
            <p:ph idx="1"/>
          </p:nvPr>
        </p:nvSpPr>
        <p:spPr/>
        <p:txBody>
          <a:bodyPr>
            <a:normAutofit lnSpcReduction="10000"/>
          </a:bodyPr>
          <a:lstStyle/>
          <a:p>
            <a:r>
              <a:rPr lang="en-US" dirty="0" smtClean="0"/>
              <a:t>“Yellow journalism” or the “yellow press”</a:t>
            </a:r>
          </a:p>
          <a:p>
            <a:pPr marL="514350" indent="-514350">
              <a:buFont typeface="+mj-lt"/>
              <a:buAutoNum type="alphaUcPeriod"/>
            </a:pPr>
            <a:r>
              <a:rPr lang="en-US" dirty="0" smtClean="0"/>
              <a:t>Featured shocking and sensational stories designed to appeal to a mass audience</a:t>
            </a:r>
          </a:p>
          <a:p>
            <a:pPr marL="514350" indent="-514350">
              <a:buFont typeface="+mj-lt"/>
              <a:buAutoNum type="alphaUcPeriod"/>
            </a:pPr>
            <a:r>
              <a:rPr lang="en-US" dirty="0" smtClean="0"/>
              <a:t>Was rejected by leading newspapermen such as Joseph Pulitzer</a:t>
            </a:r>
          </a:p>
          <a:p>
            <a:pPr marL="514350" indent="-514350">
              <a:buFont typeface="+mj-lt"/>
              <a:buAutoNum type="alphaUcPeriod"/>
            </a:pPr>
            <a:r>
              <a:rPr lang="en-US" dirty="0" smtClean="0"/>
              <a:t>Focused American attention away from the Cuban rebellion at the end of the 19</a:t>
            </a:r>
            <a:r>
              <a:rPr lang="en-US" baseline="30000" dirty="0" smtClean="0"/>
              <a:t>th</a:t>
            </a:r>
            <a:r>
              <a:rPr lang="en-US" dirty="0" smtClean="0"/>
              <a:t> Century</a:t>
            </a:r>
          </a:p>
          <a:p>
            <a:pPr marL="514350" indent="-514350">
              <a:buFont typeface="+mj-lt"/>
              <a:buAutoNum type="alphaUcPeriod"/>
            </a:pPr>
            <a:r>
              <a:rPr lang="en-US" dirty="0" smtClean="0"/>
              <a:t>Refers to the use of comic strips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17</a:t>
            </a:r>
            <a:endParaRPr lang="en-US" dirty="0"/>
          </a:p>
        </p:txBody>
      </p:sp>
      <p:sp>
        <p:nvSpPr>
          <p:cNvPr id="3" name="Content Placeholder 2"/>
          <p:cNvSpPr>
            <a:spLocks noGrp="1"/>
          </p:cNvSpPr>
          <p:nvPr>
            <p:ph idx="1"/>
          </p:nvPr>
        </p:nvSpPr>
        <p:spPr/>
        <p:txBody>
          <a:bodyPr/>
          <a:lstStyle/>
          <a:p>
            <a:r>
              <a:rPr lang="en-US" dirty="0" smtClean="0"/>
              <a:t>Theodore Roosevelt’s foreign policy was </a:t>
            </a:r>
          </a:p>
          <a:p>
            <a:pPr marL="514350" indent="-514350">
              <a:buFont typeface="+mj-lt"/>
              <a:buAutoNum type="alphaUcPeriod"/>
            </a:pPr>
            <a:r>
              <a:rPr lang="en-US" dirty="0" smtClean="0"/>
              <a:t>“look before you leap”</a:t>
            </a:r>
          </a:p>
          <a:p>
            <a:pPr marL="514350" indent="-514350">
              <a:buFont typeface="+mj-lt"/>
              <a:buAutoNum type="alphaUcPeriod"/>
            </a:pPr>
            <a:r>
              <a:rPr lang="en-US" dirty="0" smtClean="0"/>
              <a:t>“speak softly and carry a big stick”</a:t>
            </a:r>
          </a:p>
          <a:p>
            <a:pPr marL="514350" indent="-514350">
              <a:buFont typeface="+mj-lt"/>
              <a:buAutoNum type="alphaUcPeriod"/>
            </a:pPr>
            <a:r>
              <a:rPr lang="en-US" dirty="0" smtClean="0"/>
              <a:t>“death before dishonor”</a:t>
            </a:r>
          </a:p>
          <a:p>
            <a:pPr marL="514350" indent="-514350">
              <a:buFont typeface="+mj-lt"/>
              <a:buAutoNum type="alphaUcPeriod"/>
            </a:pPr>
            <a:r>
              <a:rPr lang="en-US" dirty="0" smtClean="0"/>
              <a:t>“Win at all costs”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18</a:t>
            </a:r>
            <a:endParaRPr lang="en-US" dirty="0"/>
          </a:p>
        </p:txBody>
      </p:sp>
      <p:sp>
        <p:nvSpPr>
          <p:cNvPr id="3" name="Content Placeholder 2"/>
          <p:cNvSpPr>
            <a:spLocks noGrp="1"/>
          </p:cNvSpPr>
          <p:nvPr>
            <p:ph idx="1"/>
          </p:nvPr>
        </p:nvSpPr>
        <p:spPr/>
        <p:txBody>
          <a:bodyPr/>
          <a:lstStyle/>
          <a:p>
            <a:r>
              <a:rPr lang="en-US" dirty="0" smtClean="0"/>
              <a:t>The principles embodied in the Roosevelt corollary were applied to all of the following </a:t>
            </a:r>
            <a:r>
              <a:rPr lang="en-US" i="1" dirty="0" smtClean="0"/>
              <a:t>except</a:t>
            </a:r>
            <a:endParaRPr lang="en-US" dirty="0" smtClean="0"/>
          </a:p>
          <a:p>
            <a:pPr marL="514350" indent="-514350">
              <a:buFont typeface="+mj-lt"/>
              <a:buAutoNum type="alphaUcPeriod"/>
            </a:pPr>
            <a:r>
              <a:rPr lang="en-US" dirty="0" smtClean="0"/>
              <a:t>Hawaii</a:t>
            </a:r>
          </a:p>
          <a:p>
            <a:pPr marL="514350" indent="-514350">
              <a:buFont typeface="+mj-lt"/>
              <a:buAutoNum type="alphaUcPeriod"/>
            </a:pPr>
            <a:r>
              <a:rPr lang="en-US" dirty="0" smtClean="0"/>
              <a:t>Cuba</a:t>
            </a:r>
          </a:p>
          <a:p>
            <a:pPr marL="514350" indent="-514350">
              <a:buFont typeface="+mj-lt"/>
              <a:buAutoNum type="alphaUcPeriod"/>
            </a:pPr>
            <a:r>
              <a:rPr lang="en-US" dirty="0" smtClean="0"/>
              <a:t>Venezuela</a:t>
            </a:r>
          </a:p>
          <a:p>
            <a:pPr marL="514350" indent="-514350">
              <a:buFont typeface="+mj-lt"/>
              <a:buAutoNum type="alphaUcPeriod"/>
            </a:pPr>
            <a:r>
              <a:rPr lang="en-US" dirty="0" smtClean="0"/>
              <a:t>Dominican Republic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idx="1"/>
          </p:nvPr>
        </p:nvSpPr>
        <p:spPr/>
        <p:txBody>
          <a:bodyPr/>
          <a:lstStyle/>
          <a:p>
            <a:r>
              <a:rPr lang="en-US" dirty="0" smtClean="0"/>
              <a:t>Which of the following groups was among the most active in promoting American interests abroad?</a:t>
            </a:r>
          </a:p>
          <a:p>
            <a:pPr marL="514350" indent="-514350">
              <a:buFont typeface="+mj-lt"/>
              <a:buAutoNum type="alphaUcPeriod"/>
            </a:pPr>
            <a:r>
              <a:rPr lang="en-US" dirty="0" smtClean="0"/>
              <a:t>Conservationists</a:t>
            </a:r>
          </a:p>
          <a:p>
            <a:pPr marL="514350" indent="-514350">
              <a:buFont typeface="+mj-lt"/>
              <a:buAutoNum type="alphaUcPeriod"/>
            </a:pPr>
            <a:r>
              <a:rPr lang="en-US" dirty="0" smtClean="0"/>
              <a:t>Railroad tycoons</a:t>
            </a:r>
          </a:p>
          <a:p>
            <a:pPr marL="514350" indent="-514350">
              <a:buFont typeface="+mj-lt"/>
              <a:buAutoNum type="alphaUcPeriod"/>
            </a:pPr>
            <a:r>
              <a:rPr lang="en-US" dirty="0" smtClean="0"/>
              <a:t>Socialists</a:t>
            </a:r>
          </a:p>
          <a:p>
            <a:pPr marL="514350" indent="-514350">
              <a:buFont typeface="+mj-lt"/>
              <a:buAutoNum type="alphaUcPeriod"/>
            </a:pPr>
            <a:r>
              <a:rPr lang="en-US" dirty="0" smtClean="0"/>
              <a:t>Protestant ministers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19</a:t>
            </a:r>
            <a:endParaRPr lang="en-US" dirty="0"/>
          </a:p>
        </p:txBody>
      </p:sp>
      <p:sp>
        <p:nvSpPr>
          <p:cNvPr id="3" name="Content Placeholder 2"/>
          <p:cNvSpPr>
            <a:spLocks noGrp="1"/>
          </p:cNvSpPr>
          <p:nvPr>
            <p:ph idx="1"/>
          </p:nvPr>
        </p:nvSpPr>
        <p:spPr/>
        <p:txBody>
          <a:bodyPr/>
          <a:lstStyle/>
          <a:p>
            <a:r>
              <a:rPr lang="en-US" dirty="0" smtClean="0"/>
              <a:t>The Teller Amendment declared</a:t>
            </a:r>
          </a:p>
          <a:p>
            <a:pPr marL="514350" indent="-514350">
              <a:buFont typeface="+mj-lt"/>
              <a:buAutoNum type="alphaUcPeriod"/>
            </a:pPr>
            <a:r>
              <a:rPr lang="en-US" dirty="0" smtClean="0"/>
              <a:t>War on Spain</a:t>
            </a:r>
          </a:p>
          <a:p>
            <a:pPr marL="514350" indent="-514350">
              <a:buFont typeface="+mj-lt"/>
              <a:buAutoNum type="alphaUcPeriod"/>
            </a:pPr>
            <a:r>
              <a:rPr lang="en-US" dirty="0" smtClean="0"/>
              <a:t>That the U.S. would not use war to acquire Cuban territory</a:t>
            </a:r>
          </a:p>
          <a:p>
            <a:pPr marL="514350" indent="-514350">
              <a:buFont typeface="+mj-lt"/>
              <a:buAutoNum type="alphaUcPeriod"/>
            </a:pPr>
            <a:r>
              <a:rPr lang="en-US" dirty="0" smtClean="0"/>
              <a:t>That Cuba could not make treaties with foreign powers</a:t>
            </a:r>
          </a:p>
          <a:p>
            <a:pPr marL="514350" indent="-514350">
              <a:buFont typeface="+mj-lt"/>
              <a:buAutoNum type="alphaUcPeriod"/>
            </a:pPr>
            <a:r>
              <a:rPr lang="en-US" dirty="0" smtClean="0"/>
              <a:t>The independence of the Philippines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20</a:t>
            </a:r>
            <a:endParaRPr lang="en-US" dirty="0"/>
          </a:p>
        </p:txBody>
      </p:sp>
      <p:sp>
        <p:nvSpPr>
          <p:cNvPr id="3" name="Content Placeholder 2"/>
          <p:cNvSpPr>
            <a:spLocks noGrp="1"/>
          </p:cNvSpPr>
          <p:nvPr>
            <p:ph idx="1"/>
          </p:nvPr>
        </p:nvSpPr>
        <p:spPr/>
        <p:txBody>
          <a:bodyPr/>
          <a:lstStyle/>
          <a:p>
            <a:r>
              <a:rPr lang="en-US" dirty="0" smtClean="0"/>
              <a:t>What event in 1914 precipitated Europe’s descent into war?</a:t>
            </a:r>
          </a:p>
          <a:p>
            <a:pPr marL="514350" indent="-514350">
              <a:buFont typeface="+mj-lt"/>
              <a:buAutoNum type="alphaUcPeriod"/>
            </a:pPr>
            <a:r>
              <a:rPr lang="en-US" dirty="0" smtClean="0"/>
              <a:t>The sinking of the Lusitania</a:t>
            </a:r>
          </a:p>
          <a:p>
            <a:pPr marL="514350" indent="-514350">
              <a:buFont typeface="+mj-lt"/>
              <a:buAutoNum type="alphaUcPeriod"/>
            </a:pPr>
            <a:r>
              <a:rPr lang="en-US" dirty="0" smtClean="0"/>
              <a:t>The British attack o the Chesapeake</a:t>
            </a:r>
          </a:p>
          <a:p>
            <a:pPr marL="514350" indent="-514350">
              <a:buFont typeface="+mj-lt"/>
              <a:buAutoNum type="alphaUcPeriod"/>
            </a:pPr>
            <a:r>
              <a:rPr lang="en-US" dirty="0" smtClean="0"/>
              <a:t>The assassination of a Serbian nationalist</a:t>
            </a:r>
          </a:p>
          <a:p>
            <a:pPr marL="514350" indent="-514350">
              <a:buFont typeface="+mj-lt"/>
              <a:buAutoNum type="alphaUcPeriod"/>
            </a:pPr>
            <a:r>
              <a:rPr lang="en-US" dirty="0" smtClean="0"/>
              <a:t>The assassination of the heir to the Austro-Hungarian throne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4" end="4"/>
                                            </p:txEl>
                                          </p:spTgt>
                                        </p:tgtEl>
                                        <p:attrNameLst>
                                          <p:attrName>style.fontStyle</p:attrName>
                                        </p:attrNameLst>
                                      </p:cBhvr>
                                      <p:to>
                                        <p:strVal val="normal"/>
                                      </p:to>
                                    </p:set>
                                    <p:set>
                                      <p:cBhvr override="childStyle">
                                        <p:cTn id="7" dur="indefinite"/>
                                        <p:tgtEl>
                                          <p:spTgt spid="3">
                                            <p:txEl>
                                              <p:pRg st="4" end="4"/>
                                            </p:txEl>
                                          </p:spTgt>
                                        </p:tgtEl>
                                        <p:attrNameLst>
                                          <p:attrName>style.fontWeight</p:attrName>
                                        </p:attrNameLst>
                                      </p:cBhvr>
                                      <p:to>
                                        <p:strVal val="bold"/>
                                      </p:to>
                                    </p:set>
                                    <p:set>
                                      <p:cBhvr override="childStyle">
                                        <p:cTn id="8" dur="indefinite"/>
                                        <p:tgtEl>
                                          <p:spTgt spid="3">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21</a:t>
            </a:r>
            <a:endParaRPr lang="en-US" dirty="0"/>
          </a:p>
        </p:txBody>
      </p:sp>
      <p:sp>
        <p:nvSpPr>
          <p:cNvPr id="3" name="Content Placeholder 2"/>
          <p:cNvSpPr>
            <a:spLocks noGrp="1"/>
          </p:cNvSpPr>
          <p:nvPr>
            <p:ph idx="1"/>
          </p:nvPr>
        </p:nvSpPr>
        <p:spPr/>
        <p:txBody>
          <a:bodyPr/>
          <a:lstStyle/>
          <a:p>
            <a:r>
              <a:rPr lang="en-US" dirty="0" smtClean="0"/>
              <a:t>The Triple Alliance consisted of alliances between</a:t>
            </a:r>
          </a:p>
          <a:p>
            <a:pPr marL="514350" indent="-514350">
              <a:buFont typeface="+mj-lt"/>
              <a:buAutoNum type="alphaUcPeriod"/>
            </a:pPr>
            <a:r>
              <a:rPr lang="en-US" dirty="0" smtClean="0"/>
              <a:t>Britain, France, and Russia</a:t>
            </a:r>
          </a:p>
          <a:p>
            <a:pPr marL="514350" indent="-514350">
              <a:buFont typeface="+mj-lt"/>
              <a:buAutoNum type="alphaUcPeriod"/>
            </a:pPr>
            <a:r>
              <a:rPr lang="en-US" dirty="0" smtClean="0"/>
              <a:t>France, Italy, and Switzerland</a:t>
            </a:r>
          </a:p>
          <a:p>
            <a:pPr marL="514350" indent="-514350">
              <a:buFont typeface="+mj-lt"/>
              <a:buAutoNum type="alphaUcPeriod"/>
            </a:pPr>
            <a:r>
              <a:rPr lang="en-US" dirty="0" smtClean="0"/>
              <a:t>Germany, Austria-Hungary, and Italy</a:t>
            </a:r>
          </a:p>
          <a:p>
            <a:pPr marL="514350" indent="-514350">
              <a:buFont typeface="+mj-lt"/>
              <a:buAutoNum type="alphaUcPeriod"/>
            </a:pPr>
            <a:r>
              <a:rPr lang="en-US" dirty="0" smtClean="0"/>
              <a:t>Switzerland, Britain, and Germany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22</a:t>
            </a:r>
            <a:endParaRPr lang="en-US" dirty="0"/>
          </a:p>
        </p:txBody>
      </p:sp>
      <p:sp>
        <p:nvSpPr>
          <p:cNvPr id="3" name="Content Placeholder 2"/>
          <p:cNvSpPr>
            <a:spLocks noGrp="1"/>
          </p:cNvSpPr>
          <p:nvPr>
            <p:ph idx="1"/>
          </p:nvPr>
        </p:nvSpPr>
        <p:spPr/>
        <p:txBody>
          <a:bodyPr/>
          <a:lstStyle/>
          <a:p>
            <a:r>
              <a:rPr lang="en-US" dirty="0" smtClean="0"/>
              <a:t>Which countries aligned themselves as part of the Triple Entente?</a:t>
            </a:r>
          </a:p>
          <a:p>
            <a:pPr marL="514350" indent="-514350">
              <a:buFont typeface="+mj-lt"/>
              <a:buAutoNum type="alphaUcPeriod"/>
            </a:pPr>
            <a:r>
              <a:rPr lang="en-US" dirty="0" smtClean="0"/>
              <a:t>Britain, France, and Russia</a:t>
            </a:r>
          </a:p>
          <a:p>
            <a:pPr marL="514350" indent="-514350">
              <a:buFont typeface="+mj-lt"/>
              <a:buAutoNum type="alphaUcPeriod"/>
            </a:pPr>
            <a:r>
              <a:rPr lang="en-US" dirty="0" smtClean="0"/>
              <a:t>France, Italy, and Switzerland</a:t>
            </a:r>
          </a:p>
          <a:p>
            <a:pPr marL="514350" indent="-514350">
              <a:buFont typeface="+mj-lt"/>
              <a:buAutoNum type="alphaUcPeriod"/>
            </a:pPr>
            <a:r>
              <a:rPr lang="en-US" dirty="0" smtClean="0"/>
              <a:t>Germany, Austria-Hungary, and Italy</a:t>
            </a:r>
          </a:p>
          <a:p>
            <a:pPr marL="514350" indent="-514350">
              <a:buFont typeface="+mj-lt"/>
              <a:buAutoNum type="alphaUcPeriod"/>
            </a:pPr>
            <a:r>
              <a:rPr lang="en-US" dirty="0" smtClean="0"/>
              <a:t>Switzerland, Britain, and Germany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1" end="1"/>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23</a:t>
            </a:r>
            <a:endParaRPr lang="en-US" dirty="0"/>
          </a:p>
        </p:txBody>
      </p:sp>
      <p:sp>
        <p:nvSpPr>
          <p:cNvPr id="3" name="Content Placeholder 2"/>
          <p:cNvSpPr>
            <a:spLocks noGrp="1"/>
          </p:cNvSpPr>
          <p:nvPr>
            <p:ph idx="1"/>
          </p:nvPr>
        </p:nvSpPr>
        <p:spPr/>
        <p:txBody>
          <a:bodyPr>
            <a:normAutofit lnSpcReduction="10000"/>
          </a:bodyPr>
          <a:lstStyle/>
          <a:p>
            <a:r>
              <a:rPr lang="en-US" dirty="0" smtClean="0"/>
              <a:t>Many Americans, especially those with economic and political power, identified more closely with the culture of Britain than they did with the culture of Germany for all the following reasons </a:t>
            </a:r>
            <a:r>
              <a:rPr lang="en-US" i="1" dirty="0" smtClean="0"/>
              <a:t>except</a:t>
            </a:r>
            <a:endParaRPr lang="en-US" dirty="0" smtClean="0"/>
          </a:p>
          <a:p>
            <a:pPr marL="514350" indent="-514350">
              <a:buFont typeface="+mj-lt"/>
              <a:buAutoNum type="alphaUcPeriod"/>
            </a:pPr>
            <a:r>
              <a:rPr lang="en-US" dirty="0" smtClean="0"/>
              <a:t>They shared a common language</a:t>
            </a:r>
          </a:p>
          <a:p>
            <a:pPr marL="514350" indent="-514350">
              <a:buFont typeface="+mj-lt"/>
              <a:buAutoNum type="alphaUcPeriod"/>
            </a:pPr>
            <a:r>
              <a:rPr lang="en-US" dirty="0" smtClean="0"/>
              <a:t>They shared a common ancestry</a:t>
            </a:r>
          </a:p>
          <a:p>
            <a:pPr marL="514350" indent="-514350">
              <a:buFont typeface="+mj-lt"/>
              <a:buAutoNum type="alphaUcPeriod"/>
            </a:pPr>
            <a:r>
              <a:rPr lang="en-US" dirty="0" smtClean="0"/>
              <a:t>They shared a common border</a:t>
            </a:r>
          </a:p>
          <a:p>
            <a:pPr marL="514350" indent="-514350">
              <a:buFont typeface="+mj-lt"/>
              <a:buAutoNum type="alphaUcPeriod"/>
            </a:pPr>
            <a:r>
              <a:rPr lang="en-US" dirty="0" smtClean="0"/>
              <a:t>They shared a commitment to liberty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24</a:t>
            </a:r>
            <a:endParaRPr lang="en-US" dirty="0"/>
          </a:p>
        </p:txBody>
      </p:sp>
      <p:sp>
        <p:nvSpPr>
          <p:cNvPr id="3" name="Content Placeholder 2"/>
          <p:cNvSpPr>
            <a:spLocks noGrp="1"/>
          </p:cNvSpPr>
          <p:nvPr>
            <p:ph idx="1"/>
          </p:nvPr>
        </p:nvSpPr>
        <p:spPr/>
        <p:txBody>
          <a:bodyPr/>
          <a:lstStyle/>
          <a:p>
            <a:r>
              <a:rPr lang="en-US" dirty="0" smtClean="0"/>
              <a:t>The Zimmerman telegram urged Mexico to</a:t>
            </a:r>
          </a:p>
          <a:p>
            <a:pPr marL="514350" indent="-514350">
              <a:buFont typeface="+mj-lt"/>
              <a:buAutoNum type="alphaUcPeriod"/>
            </a:pPr>
            <a:r>
              <a:rPr lang="en-US" dirty="0" smtClean="0"/>
              <a:t>Negotiate peace with the U.S</a:t>
            </a:r>
          </a:p>
          <a:p>
            <a:pPr marL="514350" indent="-514350">
              <a:buFont typeface="+mj-lt"/>
              <a:buAutoNum type="alphaUcPeriod"/>
            </a:pPr>
            <a:r>
              <a:rPr lang="en-US" dirty="0" smtClean="0"/>
              <a:t>Attack the U.S. in the event of war between the U.S and Germany</a:t>
            </a:r>
          </a:p>
          <a:p>
            <a:pPr marL="514350" indent="-514350">
              <a:buFont typeface="+mj-lt"/>
              <a:buAutoNum type="alphaUcPeriod"/>
            </a:pPr>
            <a:r>
              <a:rPr lang="en-US" dirty="0" smtClean="0"/>
              <a:t>Withdraw from the American Southwest</a:t>
            </a:r>
          </a:p>
          <a:p>
            <a:pPr marL="514350" indent="-514350">
              <a:buFont typeface="+mj-lt"/>
              <a:buAutoNum type="alphaUcPeriod"/>
            </a:pPr>
            <a:r>
              <a:rPr lang="en-US" dirty="0" smtClean="0"/>
              <a:t>Enter the war on the side of the allies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2" end="2"/>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25</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President Wilson appeared before the Senate on January 22, 1917, to outline his plans for possible peace. In his speech, he reaffirmed his commitment to a League of Nations. Which of the following was not one of his crucial principles in lasting peace?</a:t>
            </a:r>
          </a:p>
          <a:p>
            <a:pPr marL="514350" indent="-514350">
              <a:buFont typeface="+mj-lt"/>
              <a:buAutoNum type="alphaUcPeriod"/>
            </a:pPr>
            <a:r>
              <a:rPr lang="en-US" dirty="0" smtClean="0"/>
              <a:t>Freedom of the seas</a:t>
            </a:r>
          </a:p>
          <a:p>
            <a:pPr marL="514350" indent="-514350">
              <a:buFont typeface="+mj-lt"/>
              <a:buAutoNum type="alphaUcPeriod"/>
            </a:pPr>
            <a:r>
              <a:rPr lang="en-US" dirty="0" smtClean="0"/>
              <a:t>Disarmament </a:t>
            </a:r>
          </a:p>
          <a:p>
            <a:pPr marL="514350" indent="-514350">
              <a:buFont typeface="+mj-lt"/>
              <a:buAutoNum type="alphaUcPeriod"/>
            </a:pPr>
            <a:r>
              <a:rPr lang="en-US" dirty="0" smtClean="0"/>
              <a:t>Protection of capitalism</a:t>
            </a:r>
          </a:p>
          <a:p>
            <a:pPr marL="514350" indent="-514350">
              <a:buFont typeface="+mj-lt"/>
              <a:buAutoNum type="alphaUcPeriod"/>
            </a:pPr>
            <a:r>
              <a:rPr lang="en-US" dirty="0" smtClean="0"/>
              <a:t>The right of all people to self-determination, democratic self-government, and security against aggression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26</a:t>
            </a:r>
            <a:endParaRPr lang="en-US" dirty="0"/>
          </a:p>
        </p:txBody>
      </p:sp>
      <p:sp>
        <p:nvSpPr>
          <p:cNvPr id="3" name="Content Placeholder 2"/>
          <p:cNvSpPr>
            <a:spLocks noGrp="1"/>
          </p:cNvSpPr>
          <p:nvPr>
            <p:ph idx="1"/>
          </p:nvPr>
        </p:nvSpPr>
        <p:spPr/>
        <p:txBody>
          <a:bodyPr>
            <a:normAutofit lnSpcReduction="10000"/>
          </a:bodyPr>
          <a:lstStyle/>
          <a:p>
            <a:r>
              <a:rPr lang="en-US" dirty="0" smtClean="0"/>
              <a:t>A second Russian Revolution in November 1917 overthrew the liberal, democratic government and brought to power a revolutionary, socialist government under the Bolshevik leader</a:t>
            </a:r>
          </a:p>
          <a:p>
            <a:pPr marL="514350" indent="-514350">
              <a:buFont typeface="+mj-lt"/>
              <a:buAutoNum type="alphaUcPeriod"/>
            </a:pPr>
            <a:r>
              <a:rPr lang="en-US" dirty="0" smtClean="0"/>
              <a:t>Mikhail Gorbachev</a:t>
            </a:r>
          </a:p>
          <a:p>
            <a:pPr marL="514350" indent="-514350">
              <a:buFont typeface="+mj-lt"/>
              <a:buAutoNum type="alphaUcPeriod"/>
            </a:pPr>
            <a:r>
              <a:rPr lang="en-US" dirty="0" smtClean="0"/>
              <a:t>Nicholas II</a:t>
            </a:r>
          </a:p>
          <a:p>
            <a:pPr marL="514350" indent="-514350">
              <a:buFont typeface="+mj-lt"/>
              <a:buAutoNum type="alphaUcPeriod"/>
            </a:pPr>
            <a:r>
              <a:rPr lang="en-US" dirty="0" smtClean="0"/>
              <a:t>Vladimir Lenin</a:t>
            </a:r>
          </a:p>
          <a:p>
            <a:pPr marL="514350" indent="-514350">
              <a:buFont typeface="+mj-lt"/>
              <a:buAutoNum type="alphaUcPeriod"/>
            </a:pPr>
            <a:r>
              <a:rPr lang="en-US" dirty="0" smtClean="0"/>
              <a:t>Joseph Stalin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27</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Revenues from taxes provide the government with only about 1/3 of the $33 billion that it ultimately spent on the war. The rest came from the government sale of 30-year bonds, known as</a:t>
            </a:r>
          </a:p>
          <a:p>
            <a:pPr marL="514350" indent="-514350">
              <a:buFont typeface="+mj-lt"/>
              <a:buAutoNum type="alphaUcPeriod"/>
            </a:pPr>
            <a:r>
              <a:rPr lang="en-US" dirty="0" smtClean="0"/>
              <a:t>Doughboy bonds</a:t>
            </a:r>
          </a:p>
          <a:p>
            <a:pPr marL="514350" indent="-514350">
              <a:buFont typeface="+mj-lt"/>
              <a:buAutoNum type="alphaUcPeriod"/>
            </a:pPr>
            <a:r>
              <a:rPr lang="en-US" dirty="0" smtClean="0"/>
              <a:t>U.S. saving bonds</a:t>
            </a:r>
          </a:p>
          <a:p>
            <a:pPr marL="514350" indent="-514350">
              <a:buFont typeface="+mj-lt"/>
              <a:buAutoNum type="alphaUcPeriod"/>
            </a:pPr>
            <a:r>
              <a:rPr lang="en-US" dirty="0" smtClean="0"/>
              <a:t>Liberty bonds</a:t>
            </a:r>
          </a:p>
          <a:p>
            <a:pPr marL="514350" indent="-514350">
              <a:buFont typeface="+mj-lt"/>
              <a:buAutoNum type="alphaUcPeriod"/>
            </a:pPr>
            <a:r>
              <a:rPr lang="en-US" dirty="0" smtClean="0"/>
              <a:t>Allied bonds</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28</a:t>
            </a:r>
            <a:endParaRPr lang="en-US" dirty="0"/>
          </a:p>
        </p:txBody>
      </p:sp>
      <p:sp>
        <p:nvSpPr>
          <p:cNvPr id="3" name="Content Placeholder 2"/>
          <p:cNvSpPr>
            <a:spLocks noGrp="1"/>
          </p:cNvSpPr>
          <p:nvPr>
            <p:ph idx="1"/>
          </p:nvPr>
        </p:nvSpPr>
        <p:spPr/>
        <p:txBody>
          <a:bodyPr/>
          <a:lstStyle/>
          <a:p>
            <a:r>
              <a:rPr lang="en-US" dirty="0" smtClean="0"/>
              <a:t>The manufacture and distribution of alcoholic beverages was banned by the</a:t>
            </a:r>
          </a:p>
          <a:p>
            <a:pPr marL="514350" indent="-514350">
              <a:buFont typeface="+mj-lt"/>
              <a:buAutoNum type="alphaUcPeriod"/>
            </a:pPr>
            <a:r>
              <a:rPr lang="en-US" dirty="0" smtClean="0"/>
              <a:t>15</a:t>
            </a:r>
            <a:r>
              <a:rPr lang="en-US" baseline="30000" dirty="0" smtClean="0"/>
              <a:t>th</a:t>
            </a:r>
            <a:r>
              <a:rPr lang="en-US" dirty="0" smtClean="0"/>
              <a:t> Amendment</a:t>
            </a:r>
          </a:p>
          <a:p>
            <a:pPr marL="514350" indent="-514350">
              <a:buFont typeface="+mj-lt"/>
              <a:buAutoNum type="alphaUcPeriod"/>
            </a:pPr>
            <a:r>
              <a:rPr lang="en-US" dirty="0" smtClean="0"/>
              <a:t>16</a:t>
            </a:r>
            <a:r>
              <a:rPr lang="en-US" baseline="30000" dirty="0" smtClean="0"/>
              <a:t>th</a:t>
            </a:r>
            <a:r>
              <a:rPr lang="en-US" dirty="0" smtClean="0"/>
              <a:t> Amendment</a:t>
            </a:r>
          </a:p>
          <a:p>
            <a:pPr marL="514350" indent="-514350">
              <a:buFont typeface="+mj-lt"/>
              <a:buAutoNum type="alphaUcPeriod"/>
            </a:pPr>
            <a:r>
              <a:rPr lang="en-US" dirty="0" smtClean="0"/>
              <a:t>17</a:t>
            </a:r>
            <a:r>
              <a:rPr lang="en-US" baseline="30000" dirty="0" smtClean="0"/>
              <a:t>th</a:t>
            </a:r>
            <a:r>
              <a:rPr lang="en-US" dirty="0" smtClean="0"/>
              <a:t> Amendment</a:t>
            </a:r>
          </a:p>
          <a:p>
            <a:pPr marL="514350" indent="-514350">
              <a:buFont typeface="+mj-lt"/>
              <a:buAutoNum type="alphaUcPeriod"/>
            </a:pPr>
            <a:r>
              <a:rPr lang="en-US" dirty="0" smtClean="0"/>
              <a:t>18</a:t>
            </a:r>
            <a:r>
              <a:rPr lang="en-US" baseline="30000" dirty="0" smtClean="0"/>
              <a:t>th</a:t>
            </a:r>
            <a:r>
              <a:rPr lang="en-US" dirty="0" smtClean="0"/>
              <a:t> Amendment</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normAutofit lnSpcReduction="10000"/>
          </a:bodyPr>
          <a:lstStyle/>
          <a:p>
            <a:r>
              <a:rPr lang="en-US" dirty="0" smtClean="0"/>
              <a:t>William McKinley ordered a battleship into Havana Harbor to protect U.S. citizens and their property. The ship mysteriously exploded, setting off waves of suspicion. What was the name of the battleship?</a:t>
            </a:r>
          </a:p>
          <a:p>
            <a:pPr marL="514350" indent="-514350">
              <a:buFont typeface="+mj-lt"/>
              <a:buAutoNum type="alphaUcPeriod"/>
            </a:pPr>
            <a:r>
              <a:rPr lang="en-US" i="1" dirty="0" smtClean="0"/>
              <a:t>Mayflower</a:t>
            </a:r>
          </a:p>
          <a:p>
            <a:pPr marL="514350" indent="-514350">
              <a:buFont typeface="+mj-lt"/>
              <a:buAutoNum type="alphaUcPeriod"/>
            </a:pPr>
            <a:r>
              <a:rPr lang="en-US" i="1" dirty="0" smtClean="0"/>
              <a:t>Maine</a:t>
            </a:r>
          </a:p>
          <a:p>
            <a:pPr marL="514350" indent="-514350">
              <a:buFont typeface="+mj-lt"/>
              <a:buAutoNum type="alphaUcPeriod"/>
            </a:pPr>
            <a:r>
              <a:rPr lang="en-US" i="1" dirty="0" smtClean="0"/>
              <a:t>Oregon</a:t>
            </a:r>
          </a:p>
          <a:p>
            <a:pPr marL="514350" indent="-514350">
              <a:buFont typeface="+mj-lt"/>
              <a:buAutoNum type="alphaUcPeriod"/>
            </a:pPr>
            <a:r>
              <a:rPr lang="en-US" i="1" dirty="0" smtClean="0"/>
              <a:t>Alabama</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29</a:t>
            </a:r>
            <a:endParaRPr lang="en-US" dirty="0"/>
          </a:p>
        </p:txBody>
      </p:sp>
      <p:sp>
        <p:nvSpPr>
          <p:cNvPr id="3" name="Content Placeholder 2"/>
          <p:cNvSpPr>
            <a:spLocks noGrp="1"/>
          </p:cNvSpPr>
          <p:nvPr>
            <p:ph idx="1"/>
          </p:nvPr>
        </p:nvSpPr>
        <p:spPr/>
        <p:txBody>
          <a:bodyPr/>
          <a:lstStyle/>
          <a:p>
            <a:r>
              <a:rPr lang="en-US" dirty="0" smtClean="0"/>
              <a:t>Congress made it illegal to write or utter any statement that could be construed as profaning the flag, the Constitution, or the military with the</a:t>
            </a:r>
          </a:p>
          <a:p>
            <a:pPr marL="514350" indent="-514350">
              <a:buFont typeface="+mj-lt"/>
              <a:buAutoNum type="alphaUcPeriod"/>
            </a:pPr>
            <a:r>
              <a:rPr lang="en-US" dirty="0" smtClean="0"/>
              <a:t>Alien and Sedition Act</a:t>
            </a:r>
          </a:p>
          <a:p>
            <a:pPr marL="514350" indent="-514350">
              <a:buFont typeface="+mj-lt"/>
              <a:buAutoNum type="alphaUcPeriod"/>
            </a:pPr>
            <a:r>
              <a:rPr lang="en-US" dirty="0" smtClean="0"/>
              <a:t>Espionage, Sabotage, and Sedition Acts</a:t>
            </a:r>
          </a:p>
          <a:p>
            <a:pPr marL="514350" indent="-514350">
              <a:buFont typeface="+mj-lt"/>
              <a:buAutoNum type="alphaUcPeriod"/>
            </a:pPr>
            <a:r>
              <a:rPr lang="en-US" dirty="0" smtClean="0"/>
              <a:t>Jones Act</a:t>
            </a:r>
          </a:p>
          <a:p>
            <a:pPr marL="514350" indent="-514350">
              <a:buFont typeface="+mj-lt"/>
              <a:buAutoNum type="alphaUcPeriod"/>
            </a:pPr>
            <a:r>
              <a:rPr lang="en-US" dirty="0" smtClean="0"/>
              <a:t>Wagner Act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30</a:t>
            </a:r>
            <a:endParaRPr lang="en-US" dirty="0"/>
          </a:p>
        </p:txBody>
      </p:sp>
      <p:sp>
        <p:nvSpPr>
          <p:cNvPr id="3" name="Content Placeholder 2"/>
          <p:cNvSpPr>
            <a:spLocks noGrp="1"/>
          </p:cNvSpPr>
          <p:nvPr>
            <p:ph idx="1"/>
          </p:nvPr>
        </p:nvSpPr>
        <p:spPr/>
        <p:txBody>
          <a:bodyPr/>
          <a:lstStyle/>
          <a:p>
            <a:r>
              <a:rPr lang="en-US" dirty="0" smtClean="0"/>
              <a:t>The initial U.S. policy regarding the European war was to</a:t>
            </a:r>
          </a:p>
          <a:p>
            <a:pPr marL="514350" indent="-514350">
              <a:buFont typeface="+mj-lt"/>
              <a:buAutoNum type="alphaUcPeriod"/>
            </a:pPr>
            <a:r>
              <a:rPr lang="en-US" dirty="0" smtClean="0"/>
              <a:t>Offer immediate support to the Allied Powers</a:t>
            </a:r>
          </a:p>
          <a:p>
            <a:pPr marL="514350" indent="-514350">
              <a:buFont typeface="+mj-lt"/>
              <a:buAutoNum type="alphaUcPeriod"/>
            </a:pPr>
            <a:r>
              <a:rPr lang="en-US" dirty="0" smtClean="0"/>
              <a:t>Offer immediate support to the Central Powers</a:t>
            </a:r>
          </a:p>
          <a:p>
            <a:pPr marL="514350" indent="-514350">
              <a:buFont typeface="+mj-lt"/>
              <a:buAutoNum type="alphaUcPeriod"/>
            </a:pPr>
            <a:r>
              <a:rPr lang="en-US" dirty="0" smtClean="0"/>
              <a:t>Offer to mediate between the two camps</a:t>
            </a:r>
          </a:p>
          <a:p>
            <a:pPr marL="514350" indent="-514350">
              <a:buFont typeface="+mj-lt"/>
              <a:buAutoNum type="alphaUcPeriod"/>
            </a:pPr>
            <a:r>
              <a:rPr lang="en-US" dirty="0" smtClean="0"/>
              <a:t>Pursue a policy of neutrality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4" end="4"/>
                                            </p:txEl>
                                          </p:spTgt>
                                        </p:tgtEl>
                                        <p:attrNameLst>
                                          <p:attrName>style.fontStyle</p:attrName>
                                        </p:attrNameLst>
                                      </p:cBhvr>
                                      <p:to>
                                        <p:strVal val="normal"/>
                                      </p:to>
                                    </p:set>
                                    <p:set>
                                      <p:cBhvr override="childStyle">
                                        <p:cTn id="7" dur="indefinite"/>
                                        <p:tgtEl>
                                          <p:spTgt spid="3">
                                            <p:txEl>
                                              <p:pRg st="4" end="4"/>
                                            </p:txEl>
                                          </p:spTgt>
                                        </p:tgtEl>
                                        <p:attrNameLst>
                                          <p:attrName>style.fontWeight</p:attrName>
                                        </p:attrNameLst>
                                      </p:cBhvr>
                                      <p:to>
                                        <p:strVal val="bold"/>
                                      </p:to>
                                    </p:set>
                                    <p:set>
                                      <p:cBhvr override="childStyle">
                                        <p:cTn id="8" dur="indefinite"/>
                                        <p:tgtEl>
                                          <p:spTgt spid="3">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31</a:t>
            </a:r>
            <a:endParaRPr lang="en-US" dirty="0"/>
          </a:p>
        </p:txBody>
      </p:sp>
      <p:sp>
        <p:nvSpPr>
          <p:cNvPr id="3" name="Content Placeholder 2"/>
          <p:cNvSpPr>
            <a:spLocks noGrp="1"/>
          </p:cNvSpPr>
          <p:nvPr>
            <p:ph idx="1"/>
          </p:nvPr>
        </p:nvSpPr>
        <p:spPr/>
        <p:txBody>
          <a:bodyPr/>
          <a:lstStyle/>
          <a:p>
            <a:r>
              <a:rPr lang="en-US" dirty="0" smtClean="0"/>
              <a:t>The Committee on Public Information’s main function was</a:t>
            </a:r>
          </a:p>
          <a:p>
            <a:pPr marL="514350" indent="-514350">
              <a:buFont typeface="+mj-lt"/>
              <a:buAutoNum type="alphaUcPeriod"/>
            </a:pPr>
            <a:r>
              <a:rPr lang="en-US" dirty="0" smtClean="0"/>
              <a:t>To encourage young men to register</a:t>
            </a:r>
          </a:p>
          <a:p>
            <a:pPr marL="514350" indent="-514350">
              <a:buFont typeface="+mj-lt"/>
              <a:buAutoNum type="alphaUcPeriod"/>
            </a:pPr>
            <a:r>
              <a:rPr lang="en-US" dirty="0" smtClean="0"/>
              <a:t>To raise money for the war</a:t>
            </a:r>
          </a:p>
          <a:p>
            <a:pPr marL="514350" indent="-514350">
              <a:buFont typeface="+mj-lt"/>
              <a:buAutoNum type="alphaUcPeriod"/>
            </a:pPr>
            <a:r>
              <a:rPr lang="en-US" dirty="0" smtClean="0"/>
              <a:t>Ensure support for the peace treaty</a:t>
            </a:r>
          </a:p>
          <a:p>
            <a:pPr marL="514350" indent="-514350">
              <a:buFont typeface="+mj-lt"/>
              <a:buAutoNum type="alphaUcPeriod"/>
            </a:pPr>
            <a:r>
              <a:rPr lang="en-US" dirty="0" smtClean="0"/>
              <a:t>Raise the level of patriotism and support for the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32</a:t>
            </a:r>
            <a:endParaRPr lang="en-US" dirty="0"/>
          </a:p>
        </p:txBody>
      </p:sp>
      <p:sp>
        <p:nvSpPr>
          <p:cNvPr id="3" name="Content Placeholder 2"/>
          <p:cNvSpPr>
            <a:spLocks noGrp="1"/>
          </p:cNvSpPr>
          <p:nvPr>
            <p:ph idx="1"/>
          </p:nvPr>
        </p:nvSpPr>
        <p:spPr/>
        <p:txBody>
          <a:bodyPr/>
          <a:lstStyle/>
          <a:p>
            <a:r>
              <a:rPr lang="en-US" dirty="0" smtClean="0"/>
              <a:t>The War Industries Board</a:t>
            </a:r>
          </a:p>
          <a:p>
            <a:pPr marL="514350" indent="-514350">
              <a:buFont typeface="+mj-lt"/>
              <a:buAutoNum type="alphaUcPeriod"/>
            </a:pPr>
            <a:r>
              <a:rPr lang="en-US" dirty="0" smtClean="0"/>
              <a:t>Represented Woodrow Wilson’s initial attempts to pursue a decentralized approach to war mobilization</a:t>
            </a:r>
          </a:p>
          <a:p>
            <a:pPr marL="514350" indent="-514350">
              <a:buFont typeface="+mj-lt"/>
              <a:buAutoNum type="alphaUcPeriod"/>
            </a:pPr>
            <a:r>
              <a:rPr lang="en-US" dirty="0" smtClean="0"/>
              <a:t>Possessed complete authority over military and civilian wartime production</a:t>
            </a:r>
          </a:p>
          <a:p>
            <a:pPr marL="514350" indent="-514350">
              <a:buFont typeface="+mj-lt"/>
              <a:buAutoNum type="alphaUcPeriod"/>
            </a:pPr>
            <a:r>
              <a:rPr lang="en-US" dirty="0" smtClean="0"/>
              <a:t>Was criticized by Progressives as inefficient</a:t>
            </a:r>
          </a:p>
          <a:p>
            <a:pPr marL="514350" indent="-514350">
              <a:buFont typeface="+mj-lt"/>
              <a:buAutoNum type="alphaUcPeriod"/>
            </a:pPr>
            <a:r>
              <a:rPr lang="en-US" dirty="0" smtClean="0"/>
              <a:t>Nationalized all industries in the U.S.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33</a:t>
            </a:r>
            <a:endParaRPr lang="en-US" dirty="0"/>
          </a:p>
        </p:txBody>
      </p:sp>
      <p:sp>
        <p:nvSpPr>
          <p:cNvPr id="3" name="Content Placeholder 2"/>
          <p:cNvSpPr>
            <a:spLocks noGrp="1"/>
          </p:cNvSpPr>
          <p:nvPr>
            <p:ph idx="1"/>
          </p:nvPr>
        </p:nvSpPr>
        <p:spPr/>
        <p:txBody>
          <a:bodyPr/>
          <a:lstStyle/>
          <a:p>
            <a:r>
              <a:rPr lang="en-US" dirty="0" smtClean="0"/>
              <a:t>Most African American soldiers were</a:t>
            </a:r>
          </a:p>
          <a:p>
            <a:pPr marL="514350" indent="-514350">
              <a:buFont typeface="+mj-lt"/>
              <a:buAutoNum type="alphaUcPeriod"/>
            </a:pPr>
            <a:r>
              <a:rPr lang="en-US" dirty="0" smtClean="0"/>
              <a:t>Not permitted to register for the draft</a:t>
            </a:r>
          </a:p>
          <a:p>
            <a:pPr marL="514350" indent="-514350">
              <a:buFont typeface="+mj-lt"/>
              <a:buAutoNum type="alphaUcPeriod"/>
            </a:pPr>
            <a:r>
              <a:rPr lang="en-US" dirty="0" smtClean="0"/>
              <a:t>Killed in the war</a:t>
            </a:r>
          </a:p>
          <a:p>
            <a:pPr marL="514350" indent="-514350">
              <a:buFont typeface="+mj-lt"/>
              <a:buAutoNum type="alphaUcPeriod"/>
            </a:pPr>
            <a:r>
              <a:rPr lang="en-US" dirty="0" smtClean="0"/>
              <a:t>Assigned to all black units and were sent to the front</a:t>
            </a:r>
          </a:p>
          <a:p>
            <a:pPr marL="514350" indent="-514350">
              <a:buFont typeface="+mj-lt"/>
              <a:buAutoNum type="alphaUcPeriod"/>
            </a:pPr>
            <a:r>
              <a:rPr lang="en-US" dirty="0" smtClean="0"/>
              <a:t>Assigned to all black units and not allowed to fight</a:t>
            </a:r>
          </a:p>
          <a:p>
            <a:pPr marL="514350" indent="-514350">
              <a:buFont typeface="+mj-lt"/>
              <a:buAutoNum type="alphaUcPeriod"/>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4" end="4"/>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34</a:t>
            </a:r>
            <a:endParaRPr lang="en-US" dirty="0"/>
          </a:p>
        </p:txBody>
      </p:sp>
      <p:sp>
        <p:nvSpPr>
          <p:cNvPr id="3" name="Content Placeholder 2"/>
          <p:cNvSpPr>
            <a:spLocks noGrp="1"/>
          </p:cNvSpPr>
          <p:nvPr>
            <p:ph idx="1"/>
          </p:nvPr>
        </p:nvSpPr>
        <p:spPr/>
        <p:txBody>
          <a:bodyPr/>
          <a:lstStyle/>
          <a:p>
            <a:r>
              <a:rPr lang="en-US" dirty="0" smtClean="0"/>
              <a:t>The International Workers of the World and the Socialist Party</a:t>
            </a:r>
          </a:p>
          <a:p>
            <a:pPr marL="514350" indent="-514350">
              <a:buFont typeface="+mj-lt"/>
              <a:buAutoNum type="alphaUcPeriod"/>
            </a:pPr>
            <a:r>
              <a:rPr lang="en-US" dirty="0" smtClean="0"/>
              <a:t>Always supported the war</a:t>
            </a:r>
          </a:p>
          <a:p>
            <a:pPr marL="514350" indent="-514350">
              <a:buFont typeface="+mj-lt"/>
              <a:buAutoNum type="alphaUcPeriod"/>
            </a:pPr>
            <a:r>
              <a:rPr lang="en-US" dirty="0" smtClean="0"/>
              <a:t>Supported the war after U.S. entry</a:t>
            </a:r>
          </a:p>
          <a:p>
            <a:pPr marL="514350" indent="-514350">
              <a:buFont typeface="+mj-lt"/>
              <a:buAutoNum type="alphaUcPeriod"/>
            </a:pPr>
            <a:r>
              <a:rPr lang="en-US" dirty="0" smtClean="0"/>
              <a:t>Helped to staff the Committee on Public Information</a:t>
            </a:r>
          </a:p>
          <a:p>
            <a:pPr marL="514350" indent="-514350">
              <a:buFont typeface="+mj-lt"/>
              <a:buAutoNum type="alphaUcPeriod"/>
            </a:pPr>
            <a:r>
              <a:rPr lang="en-US" dirty="0" smtClean="0"/>
              <a:t>Supported Germany in the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4" end="4"/>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35</a:t>
            </a:r>
            <a:endParaRPr lang="en-US" dirty="0"/>
          </a:p>
        </p:txBody>
      </p:sp>
      <p:sp>
        <p:nvSpPr>
          <p:cNvPr id="3" name="Content Placeholder 2"/>
          <p:cNvSpPr>
            <a:spLocks noGrp="1"/>
          </p:cNvSpPr>
          <p:nvPr>
            <p:ph idx="1"/>
          </p:nvPr>
        </p:nvSpPr>
        <p:spPr/>
        <p:txBody>
          <a:bodyPr/>
          <a:lstStyle/>
          <a:p>
            <a:r>
              <a:rPr lang="en-US" dirty="0" smtClean="0"/>
              <a:t>The Treaty of Versailles punished Germany by</a:t>
            </a:r>
          </a:p>
          <a:p>
            <a:pPr marL="514350" indent="-514350">
              <a:buFont typeface="+mj-lt"/>
              <a:buAutoNum type="alphaUcPeriod"/>
            </a:pPr>
            <a:r>
              <a:rPr lang="en-US" dirty="0" smtClean="0"/>
              <a:t>Removing Kaiser Wilhelm II from power</a:t>
            </a:r>
          </a:p>
          <a:p>
            <a:pPr marL="514350" indent="-514350">
              <a:buFont typeface="+mj-lt"/>
              <a:buAutoNum type="alphaUcPeriod"/>
            </a:pPr>
            <a:r>
              <a:rPr lang="en-US" dirty="0" smtClean="0"/>
              <a:t>Placing Germany under the military control of France and England</a:t>
            </a:r>
          </a:p>
          <a:p>
            <a:pPr marL="514350" indent="-514350">
              <a:buFont typeface="+mj-lt"/>
              <a:buAutoNum type="alphaUcPeriod"/>
            </a:pPr>
            <a:r>
              <a:rPr lang="en-US" dirty="0" smtClean="0"/>
              <a:t>Assessing $33 billion in war reparations</a:t>
            </a:r>
          </a:p>
          <a:p>
            <a:pPr marL="514350" indent="-514350">
              <a:buFont typeface="+mj-lt"/>
              <a:buAutoNum type="alphaUcPeriod"/>
            </a:pPr>
            <a:r>
              <a:rPr lang="en-US" dirty="0" smtClean="0"/>
              <a:t>Executing all the nation’s leading officials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3" end="3"/>
                                            </p:txEl>
                                          </p:spTgt>
                                        </p:tgtEl>
                                        <p:attrNameLst>
                                          <p:attrName>style.fontStyle</p:attrName>
                                        </p:attrNameLst>
                                      </p:cBhvr>
                                      <p:to>
                                        <p:strVal val="normal"/>
                                      </p:to>
                                    </p:set>
                                    <p:set>
                                      <p:cBhvr override="childStyle">
                                        <p:cTn id="7" dur="indefinite"/>
                                        <p:tgtEl>
                                          <p:spTgt spid="3">
                                            <p:txEl>
                                              <p:pRg st="3" end="3"/>
                                            </p:txEl>
                                          </p:spTgt>
                                        </p:tgtEl>
                                        <p:attrNameLst>
                                          <p:attrName>style.fontWeight</p:attrName>
                                        </p:attrNameLst>
                                      </p:cBhvr>
                                      <p:to>
                                        <p:strVal val="bold"/>
                                      </p:to>
                                    </p:set>
                                    <p:set>
                                      <p:cBhvr override="childStyle">
                                        <p:cTn id="8"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r>
              <a:rPr lang="en-US" dirty="0" smtClean="0"/>
              <a:t>The main reason for the easy U.S. victory in the war with Spain was</a:t>
            </a:r>
          </a:p>
          <a:p>
            <a:pPr marL="514350" indent="-514350">
              <a:buFont typeface="+mj-lt"/>
              <a:buAutoNum type="alphaUcPeriod"/>
            </a:pPr>
            <a:r>
              <a:rPr lang="en-US" dirty="0" smtClean="0"/>
              <a:t>U.S. naval superiority</a:t>
            </a:r>
          </a:p>
          <a:p>
            <a:pPr marL="514350" indent="-514350">
              <a:buFont typeface="+mj-lt"/>
              <a:buAutoNum type="alphaUcPeriod"/>
            </a:pPr>
            <a:r>
              <a:rPr lang="en-US" dirty="0" smtClean="0"/>
              <a:t>U.S. ground forces</a:t>
            </a:r>
          </a:p>
          <a:p>
            <a:pPr marL="514350" indent="-514350">
              <a:buFont typeface="+mj-lt"/>
              <a:buAutoNum type="alphaUcPeriod"/>
            </a:pPr>
            <a:r>
              <a:rPr lang="en-US" dirty="0" smtClean="0"/>
              <a:t>Bad weather</a:t>
            </a:r>
          </a:p>
          <a:p>
            <a:pPr marL="514350" indent="-514350">
              <a:buFont typeface="+mj-lt"/>
              <a:buAutoNum type="alphaUcPeriod"/>
            </a:pPr>
            <a:r>
              <a:rPr lang="en-US" dirty="0" smtClean="0"/>
              <a:t>Unskilled Cuban rebels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r>
              <a:rPr lang="en-US" dirty="0" smtClean="0"/>
              <a:t>In the Treaty of Paris, the United States acquired all of the following territory </a:t>
            </a:r>
            <a:r>
              <a:rPr lang="en-US" i="1" dirty="0" smtClean="0"/>
              <a:t>except</a:t>
            </a:r>
            <a:endParaRPr lang="en-US" dirty="0" smtClean="0"/>
          </a:p>
          <a:p>
            <a:pPr marL="514350" indent="-514350">
              <a:buFont typeface="+mj-lt"/>
              <a:buAutoNum type="alphaUcPeriod"/>
            </a:pPr>
            <a:r>
              <a:rPr lang="en-US" dirty="0" smtClean="0"/>
              <a:t>The Philippines</a:t>
            </a:r>
          </a:p>
          <a:p>
            <a:pPr marL="514350" indent="-514350">
              <a:buFont typeface="+mj-lt"/>
              <a:buAutoNum type="alphaUcPeriod"/>
            </a:pPr>
            <a:r>
              <a:rPr lang="en-US" dirty="0" smtClean="0"/>
              <a:t>Guam</a:t>
            </a:r>
          </a:p>
          <a:p>
            <a:pPr marL="514350" indent="-514350">
              <a:buFont typeface="+mj-lt"/>
              <a:buAutoNum type="alphaUcPeriod"/>
            </a:pPr>
            <a:r>
              <a:rPr lang="en-US" dirty="0" smtClean="0"/>
              <a:t>Alaska</a:t>
            </a:r>
          </a:p>
          <a:p>
            <a:pPr marL="514350" indent="-514350">
              <a:buFont typeface="+mj-lt"/>
              <a:buAutoNum type="alphaUcPeriod"/>
            </a:pPr>
            <a:r>
              <a:rPr lang="en-US" dirty="0" smtClean="0"/>
              <a:t>Puerto Rico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At President William McKinley’s urging, the U.S. Congress attached to an army appropriation bill the Platt Amendment outlining three conditions for Cuban independence. Which of the following statements was NOT included as a condition?</a:t>
            </a:r>
          </a:p>
          <a:p>
            <a:pPr marL="514350" indent="-514350">
              <a:buFont typeface="+mj-lt"/>
              <a:buAutoNum type="alphaUcPeriod"/>
            </a:pPr>
            <a:r>
              <a:rPr lang="en-US" dirty="0" smtClean="0"/>
              <a:t>Cuba would not be allowed to make treaties with foreign powers</a:t>
            </a:r>
          </a:p>
          <a:p>
            <a:pPr marL="514350" indent="-514350">
              <a:buFont typeface="+mj-lt"/>
              <a:buAutoNum type="alphaUcPeriod"/>
            </a:pPr>
            <a:r>
              <a:rPr lang="en-US" dirty="0" smtClean="0"/>
              <a:t>Cuba’s sugar industry would no longer depend on the U.S. market</a:t>
            </a:r>
          </a:p>
          <a:p>
            <a:pPr marL="514350" indent="-514350">
              <a:buFont typeface="+mj-lt"/>
              <a:buAutoNum type="alphaUcPeriod"/>
            </a:pPr>
            <a:r>
              <a:rPr lang="en-US" dirty="0" smtClean="0"/>
              <a:t>The United States would have broad powers to intervene in Cuban political and economic affairs.</a:t>
            </a:r>
          </a:p>
          <a:p>
            <a:pPr marL="514350" indent="-514350">
              <a:buFont typeface="+mj-lt"/>
              <a:buAutoNum type="alphaUcPeriod"/>
            </a:pPr>
            <a:r>
              <a:rPr lang="en-US" dirty="0" smtClean="0"/>
              <a:t>Cuba would have to sell or lease land to the U.S. for naval stations.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2" end="2"/>
                                            </p:txEl>
                                          </p:spTgt>
                                        </p:tgtEl>
                                        <p:attrNameLst>
                                          <p:attrName>style.fontStyle</p:attrName>
                                        </p:attrNameLst>
                                      </p:cBhvr>
                                      <p:to>
                                        <p:strVal val="normal"/>
                                      </p:to>
                                    </p:set>
                                    <p:set>
                                      <p:cBhvr override="childStyle">
                                        <p:cTn id="7" dur="indefinite"/>
                                        <p:tgtEl>
                                          <p:spTgt spid="3">
                                            <p:txEl>
                                              <p:pRg st="2" end="2"/>
                                            </p:txEl>
                                          </p:spTgt>
                                        </p:tgtEl>
                                        <p:attrNameLst>
                                          <p:attrName>style.fontWeight</p:attrName>
                                        </p:attrNameLst>
                                      </p:cBhvr>
                                      <p:to>
                                        <p:strVal val="bold"/>
                                      </p:to>
                                    </p:set>
                                    <p:set>
                                      <p:cBhvr override="childStyle">
                                        <p:cTn id="8" dur="indefinite"/>
                                        <p:tgtEl>
                                          <p:spTgt spid="3">
                                            <p:txEl>
                                              <p:pRg st="2" end="2"/>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United States was concerned that the actions of the other world powers in China would block its own efforts to open China’s markets to American goods. This concern was based on the actions of Britain, Germany, Japan, Russia, and France—each coveting its own area of China, where it could do all of the following </a:t>
            </a:r>
            <a:r>
              <a:rPr lang="en-US" i="1" dirty="0" smtClean="0"/>
              <a:t>except</a:t>
            </a:r>
            <a:endParaRPr lang="en-US" dirty="0" smtClean="0"/>
          </a:p>
          <a:p>
            <a:pPr marL="514350" indent="-514350">
              <a:buFont typeface="+mj-lt"/>
              <a:buAutoNum type="alphaUcPeriod"/>
            </a:pPr>
            <a:r>
              <a:rPr lang="en-US" dirty="0" smtClean="0"/>
              <a:t>Establish Protestant churches</a:t>
            </a:r>
          </a:p>
          <a:p>
            <a:pPr marL="514350" indent="-514350">
              <a:buFont typeface="+mj-lt"/>
              <a:buAutoNum type="alphaUcPeriod"/>
            </a:pPr>
            <a:r>
              <a:rPr lang="en-US" dirty="0" smtClean="0"/>
              <a:t>Monopolize trade</a:t>
            </a:r>
          </a:p>
          <a:p>
            <a:pPr marL="514350" indent="-514350">
              <a:buFont typeface="+mj-lt"/>
              <a:buAutoNum type="alphaUcPeriod"/>
            </a:pPr>
            <a:r>
              <a:rPr lang="en-US" dirty="0" smtClean="0"/>
              <a:t>Exploit cheap labor</a:t>
            </a:r>
          </a:p>
          <a:p>
            <a:pPr marL="514350" indent="-514350">
              <a:buFont typeface="+mj-lt"/>
              <a:buAutoNum type="alphaUcPeriod"/>
            </a:pPr>
            <a:r>
              <a:rPr lang="en-US" dirty="0" smtClean="0"/>
              <a:t>Establish military bases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sent “open door” notes to the major world powers asking them to open its spheres of influence to the merchants of other nations, to grant reasonable harbor fees and railroad rates, and to respect China’s sovereignty by enforcing Chinese tariff duties in the territory it controlled?</a:t>
            </a:r>
          </a:p>
          <a:p>
            <a:pPr marL="514350" indent="-514350">
              <a:buFont typeface="+mj-lt"/>
              <a:buAutoNum type="alphaUcPeriod"/>
            </a:pPr>
            <a:r>
              <a:rPr lang="en-US" dirty="0" smtClean="0"/>
              <a:t>Leonard Wood</a:t>
            </a:r>
          </a:p>
          <a:p>
            <a:pPr marL="514350" indent="-514350">
              <a:buFont typeface="+mj-lt"/>
              <a:buAutoNum type="alphaUcPeriod"/>
            </a:pPr>
            <a:r>
              <a:rPr lang="en-US" dirty="0" smtClean="0"/>
              <a:t>James Bryce</a:t>
            </a:r>
          </a:p>
          <a:p>
            <a:pPr marL="514350" indent="-514350">
              <a:buFont typeface="+mj-lt"/>
              <a:buAutoNum type="alphaUcPeriod"/>
            </a:pPr>
            <a:r>
              <a:rPr lang="en-US" dirty="0" smtClean="0"/>
              <a:t>Philander C. Knox</a:t>
            </a:r>
          </a:p>
          <a:p>
            <a:pPr marL="514350" indent="-514350">
              <a:buFont typeface="+mj-lt"/>
              <a:buAutoNum type="alphaUcPeriod"/>
            </a:pPr>
            <a:r>
              <a:rPr lang="en-US" dirty="0" smtClean="0"/>
              <a:t>John Hay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idx="1"/>
          </p:nvPr>
        </p:nvSpPr>
        <p:spPr/>
        <p:txBody>
          <a:bodyPr/>
          <a:lstStyle/>
          <a:p>
            <a:r>
              <a:rPr lang="en-US" dirty="0" smtClean="0"/>
              <a:t>Which two countries did Theodore Roosevelt perceive as the chief threats to the Open Door policy in China?</a:t>
            </a:r>
          </a:p>
          <a:p>
            <a:pPr marL="514350" indent="-514350">
              <a:buFont typeface="+mj-lt"/>
              <a:buAutoNum type="alphaUcPeriod"/>
            </a:pPr>
            <a:r>
              <a:rPr lang="en-US" dirty="0" smtClean="0"/>
              <a:t>Australia and Argentina</a:t>
            </a:r>
          </a:p>
          <a:p>
            <a:pPr marL="514350" indent="-514350">
              <a:buFont typeface="+mj-lt"/>
              <a:buAutoNum type="alphaUcPeriod"/>
            </a:pPr>
            <a:r>
              <a:rPr lang="en-US" dirty="0" smtClean="0"/>
              <a:t>Germany and Switzerland</a:t>
            </a:r>
          </a:p>
          <a:p>
            <a:pPr marL="514350" indent="-514350">
              <a:buFont typeface="+mj-lt"/>
              <a:buAutoNum type="alphaUcPeriod"/>
            </a:pPr>
            <a:r>
              <a:rPr lang="en-US" dirty="0" smtClean="0"/>
              <a:t>England and France</a:t>
            </a:r>
          </a:p>
          <a:p>
            <a:pPr marL="514350" indent="-514350">
              <a:buFont typeface="+mj-lt"/>
              <a:buAutoNum type="alphaUcPeriod"/>
            </a:pPr>
            <a:r>
              <a:rPr lang="en-US" dirty="0" smtClean="0"/>
              <a:t>Russia and Japan</a:t>
            </a:r>
          </a:p>
          <a:p>
            <a:pPr marL="514350" indent="-514350">
              <a:buFont typeface="+mj-lt"/>
              <a:buAutoNum type="alphaUcPeriod"/>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4" end="4"/>
                                            </p:txEl>
                                          </p:spTgt>
                                        </p:tgtEl>
                                        <p:attrNameLst>
                                          <p:attrName>style.fontStyle</p:attrName>
                                        </p:attrNameLst>
                                      </p:cBhvr>
                                      <p:to>
                                        <p:strVal val="normal"/>
                                      </p:to>
                                    </p:set>
                                    <p:set>
                                      <p:cBhvr override="childStyle">
                                        <p:cTn id="7" dur="indefinite"/>
                                        <p:tgtEl>
                                          <p:spTgt spid="3">
                                            <p:txEl>
                                              <p:pRg st="4" end="4"/>
                                            </p:txEl>
                                          </p:spTgt>
                                        </p:tgtEl>
                                        <p:attrNameLst>
                                          <p:attrName>style.fontWeight</p:attrName>
                                        </p:attrNameLst>
                                      </p:cBhvr>
                                      <p:to>
                                        <p:strVal val="bold"/>
                                      </p:to>
                                    </p:set>
                                    <p:set>
                                      <p:cBhvr override="childStyle">
                                        <p:cTn id="8" dur="indefinite"/>
                                        <p:tgtEl>
                                          <p:spTgt spid="3">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1524</Words>
  <Application>Microsoft Office PowerPoint</Application>
  <PresentationFormat>On-screen Show (4:3)</PresentationFormat>
  <Paragraphs>248</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Chapter 22 and 23</vt:lpstr>
      <vt:lpstr>Question 1</vt:lpstr>
      <vt:lpstr>Question 2</vt:lpstr>
      <vt:lpstr>Question 3</vt:lpstr>
      <vt:lpstr>Question 4</vt:lpstr>
      <vt:lpstr>Question 5</vt:lpstr>
      <vt:lpstr>Question 6</vt:lpstr>
      <vt:lpstr>Question 7</vt:lpstr>
      <vt:lpstr>Question 8</vt:lpstr>
      <vt:lpstr>Question 9</vt:lpstr>
      <vt:lpstr>Question 10</vt:lpstr>
      <vt:lpstr>Question 11</vt:lpstr>
      <vt:lpstr>Question 12</vt:lpstr>
      <vt:lpstr>Question 13</vt:lpstr>
      <vt:lpstr>Question 14</vt:lpstr>
      <vt:lpstr>Question 15</vt:lpstr>
      <vt:lpstr>Question 16</vt:lpstr>
      <vt:lpstr>Question 17</vt:lpstr>
      <vt:lpstr>Question 18</vt:lpstr>
      <vt:lpstr>Question 19</vt:lpstr>
      <vt:lpstr>Question 20</vt:lpstr>
      <vt:lpstr>Question 21</vt:lpstr>
      <vt:lpstr>Question 22</vt:lpstr>
      <vt:lpstr>Question 23</vt:lpstr>
      <vt:lpstr>Question 24</vt:lpstr>
      <vt:lpstr>Question 25</vt:lpstr>
      <vt:lpstr>Question 26</vt:lpstr>
      <vt:lpstr>Question 27</vt:lpstr>
      <vt:lpstr>Question 28</vt:lpstr>
      <vt:lpstr>Question 29</vt:lpstr>
      <vt:lpstr>Question 30</vt:lpstr>
      <vt:lpstr>Question 31</vt:lpstr>
      <vt:lpstr>Question 32</vt:lpstr>
      <vt:lpstr>Question 33</vt:lpstr>
      <vt:lpstr>Question 34</vt:lpstr>
      <vt:lpstr>Question 35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22 and 23</dc:title>
  <dc:creator>Kim</dc:creator>
  <cp:lastModifiedBy>Kim</cp:lastModifiedBy>
  <cp:revision>7</cp:revision>
  <dcterms:created xsi:type="dcterms:W3CDTF">2010-03-18T01:29:20Z</dcterms:created>
  <dcterms:modified xsi:type="dcterms:W3CDTF">2010-03-18T02:31:26Z</dcterms:modified>
</cp:coreProperties>
</file>